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</p:sldIdLst>
  <p:sldSz cy="6858000" cx="12192000"/>
  <p:notesSz cx="6858000" cy="9144000"/>
  <p:embeddedFontLst>
    <p:embeddedFont>
      <p:font typeface="Roboto"/>
      <p:regular r:id="rId9"/>
      <p:bold r:id="rId10"/>
      <p:italic r:id="rId11"/>
      <p:boldItalic r:id="rId1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13" roundtripDataSignature="AMtx7mjgwrKPOKzfmb30ZANpUhqw3KxT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font" Target="fonts/Roboto-italic.fntdata"/><Relationship Id="rId10" Type="http://schemas.openxmlformats.org/officeDocument/2006/relationships/font" Target="fonts/Roboto-bold.fntdata"/><Relationship Id="rId13" Type="http://customschemas.google.com/relationships/presentationmetadata" Target="metadata"/><Relationship Id="rId12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font" Target="fonts/Roboto-regular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59" name="Google Shape;59;p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154bad80bb3_1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" name="Google Shape;75;g154bad80bb3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54bad80bb3_1_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4" name="Google Shape;84;g154bad80bb3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Slide de Título">
  <p:cSld name="3_Slide de Título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8"/>
          <p:cNvSpPr/>
          <p:nvPr>
            <p:ph idx="2" type="pic"/>
          </p:nvPr>
        </p:nvSpPr>
        <p:spPr>
          <a:xfrm>
            <a:off x="1" y="0"/>
            <a:ext cx="12192000" cy="3619502"/>
          </a:xfrm>
          <a:prstGeom prst="rect">
            <a:avLst/>
          </a:prstGeom>
          <a:noFill/>
          <a:ln>
            <a:noFill/>
          </a:ln>
        </p:spPr>
      </p:sp>
      <p:sp>
        <p:nvSpPr>
          <p:cNvPr id="13" name="Google Shape;13;p8"/>
          <p:cNvSpPr txBox="1"/>
          <p:nvPr>
            <p:ph idx="1" type="body"/>
          </p:nvPr>
        </p:nvSpPr>
        <p:spPr>
          <a:xfrm>
            <a:off x="5467350" y="4124844"/>
            <a:ext cx="6431290" cy="154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4F52"/>
              </a:buClr>
              <a:buSzPts val="4000"/>
              <a:buNone/>
              <a:defRPr sz="4000">
                <a:solidFill>
                  <a:srgbClr val="014F5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24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20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18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18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14" name="Google Shape;14;p8"/>
          <p:cNvSpPr/>
          <p:nvPr/>
        </p:nvSpPr>
        <p:spPr>
          <a:xfrm rot="5400000">
            <a:off x="8660132" y="760620"/>
            <a:ext cx="45719" cy="6431288"/>
          </a:xfrm>
          <a:prstGeom prst="rect">
            <a:avLst/>
          </a:prstGeom>
          <a:solidFill>
            <a:srgbClr val="0398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8"/>
          <p:cNvSpPr/>
          <p:nvPr/>
        </p:nvSpPr>
        <p:spPr>
          <a:xfrm rot="5400000">
            <a:off x="8622122" y="848326"/>
            <a:ext cx="121746" cy="6431289"/>
          </a:xfrm>
          <a:prstGeom prst="rect">
            <a:avLst/>
          </a:prstGeom>
          <a:solidFill>
            <a:srgbClr val="014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, nome da empresa&#10;&#10;Descrição gerada automaticamente" id="16" name="Google Shape;16;p8"/>
          <p:cNvPicPr preferRelativeResize="0"/>
          <p:nvPr/>
        </p:nvPicPr>
        <p:blipFill rotWithShape="1">
          <a:blip r:embed="rId2">
            <a:alphaModFix/>
          </a:blip>
          <a:srcRect b="16742" l="0" r="0" t="24397"/>
          <a:stretch/>
        </p:blipFill>
        <p:spPr>
          <a:xfrm>
            <a:off x="1047421" y="4000499"/>
            <a:ext cx="2967096" cy="1746399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8"/>
          <p:cNvSpPr/>
          <p:nvPr/>
        </p:nvSpPr>
        <p:spPr>
          <a:xfrm rot="5400000">
            <a:off x="6005511" y="671513"/>
            <a:ext cx="180975" cy="121920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8"/>
          <p:cNvSpPr txBox="1"/>
          <p:nvPr/>
        </p:nvSpPr>
        <p:spPr>
          <a:xfrm>
            <a:off x="1321235" y="5716037"/>
            <a:ext cx="2230098" cy="4001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000" u="none" cap="none" strike="noStrike"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rPr>
              <a:t>@tiacademybrasil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8"/>
          <p:cNvSpPr txBox="1"/>
          <p:nvPr>
            <p:ph idx="3" type="body"/>
          </p:nvPr>
        </p:nvSpPr>
        <p:spPr>
          <a:xfrm>
            <a:off x="5467347" y="5701141"/>
            <a:ext cx="6431290" cy="6436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4F52"/>
              </a:buClr>
              <a:buSzPts val="2400"/>
              <a:buNone/>
              <a:defRPr sz="2400">
                <a:solidFill>
                  <a:srgbClr val="014F5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24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20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18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18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lide de Título">
  <p:cSld name="2_Slide de Título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9"/>
          <p:cNvSpPr txBox="1"/>
          <p:nvPr>
            <p:ph idx="1" type="body"/>
          </p:nvPr>
        </p:nvSpPr>
        <p:spPr>
          <a:xfrm>
            <a:off x="962018" y="304800"/>
            <a:ext cx="10829932" cy="4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4F52"/>
              </a:buClr>
              <a:buSzPts val="2400"/>
              <a:buNone/>
              <a:defRPr sz="2400">
                <a:solidFill>
                  <a:srgbClr val="014F5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24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20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18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18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2" name="Google Shape;22;p9"/>
          <p:cNvSpPr/>
          <p:nvPr/>
        </p:nvSpPr>
        <p:spPr>
          <a:xfrm>
            <a:off x="790575" y="304801"/>
            <a:ext cx="45719" cy="447675"/>
          </a:xfrm>
          <a:prstGeom prst="rect">
            <a:avLst/>
          </a:prstGeom>
          <a:solidFill>
            <a:srgbClr val="0398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9"/>
          <p:cNvSpPr/>
          <p:nvPr/>
        </p:nvSpPr>
        <p:spPr>
          <a:xfrm>
            <a:off x="840271" y="304800"/>
            <a:ext cx="121746" cy="447675"/>
          </a:xfrm>
          <a:prstGeom prst="rect">
            <a:avLst/>
          </a:prstGeom>
          <a:solidFill>
            <a:srgbClr val="014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4" name="Google Shape;24;p9"/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descr="Logotipo, nome da empresa&#10;&#10;Descrição gerada automaticamente" id="25" name="Google Shape;25;p9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6342611"/>
              <a:ext cx="515389" cy="515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" name="Google Shape;26;p9"/>
            <p:cNvSpPr/>
            <p:nvPr/>
          </p:nvSpPr>
          <p:spPr>
            <a:xfrm>
              <a:off x="1" y="0"/>
              <a:ext cx="116377" cy="6342611"/>
            </a:xfrm>
            <a:prstGeom prst="rect">
              <a:avLst/>
            </a:prstGeom>
            <a:solidFill>
              <a:srgbClr val="0398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7" name="Google Shape;27;p9"/>
            <p:cNvSpPr/>
            <p:nvPr/>
          </p:nvSpPr>
          <p:spPr>
            <a:xfrm>
              <a:off x="116379" y="-1"/>
              <a:ext cx="399010" cy="6342611"/>
            </a:xfrm>
            <a:prstGeom prst="rect">
              <a:avLst/>
            </a:prstGeom>
            <a:solidFill>
              <a:srgbClr val="014F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8" name="Google Shape;28;p9"/>
            <p:cNvSpPr/>
            <p:nvPr/>
          </p:nvSpPr>
          <p:spPr>
            <a:xfrm rot="5400000">
              <a:off x="6295505" y="961506"/>
              <a:ext cx="116377" cy="1167661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9" name="Google Shape;29;p9"/>
            <p:cNvSpPr/>
            <p:nvPr/>
          </p:nvSpPr>
          <p:spPr>
            <a:xfrm rot="5400000">
              <a:off x="6154189" y="703810"/>
              <a:ext cx="399010" cy="11676612"/>
            </a:xfrm>
            <a:prstGeom prst="rect">
              <a:avLst/>
            </a:prstGeom>
            <a:solidFill>
              <a:srgbClr val="026A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0" name="Google Shape;30;p9"/>
            <p:cNvSpPr txBox="1"/>
            <p:nvPr/>
          </p:nvSpPr>
          <p:spPr>
            <a:xfrm>
              <a:off x="515387" y="6388227"/>
              <a:ext cx="16161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@tiacademybrasil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lide de Título">
  <p:cSld name="Slide de Título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0"/>
          <p:cNvSpPr txBox="1"/>
          <p:nvPr>
            <p:ph idx="1" type="body"/>
          </p:nvPr>
        </p:nvSpPr>
        <p:spPr>
          <a:xfrm>
            <a:off x="962017" y="304800"/>
            <a:ext cx="10887083" cy="4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4F52"/>
              </a:buClr>
              <a:buSzPts val="2400"/>
              <a:buNone/>
              <a:defRPr sz="2400">
                <a:solidFill>
                  <a:srgbClr val="014F5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24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20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18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18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33" name="Google Shape;33;p10"/>
          <p:cNvSpPr/>
          <p:nvPr/>
        </p:nvSpPr>
        <p:spPr>
          <a:xfrm>
            <a:off x="790575" y="304801"/>
            <a:ext cx="45719" cy="447675"/>
          </a:xfrm>
          <a:prstGeom prst="rect">
            <a:avLst/>
          </a:prstGeom>
          <a:solidFill>
            <a:srgbClr val="0398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0"/>
          <p:cNvSpPr/>
          <p:nvPr/>
        </p:nvSpPr>
        <p:spPr>
          <a:xfrm>
            <a:off x="840271" y="304800"/>
            <a:ext cx="121746" cy="447675"/>
          </a:xfrm>
          <a:prstGeom prst="rect">
            <a:avLst/>
          </a:prstGeom>
          <a:solidFill>
            <a:srgbClr val="014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10"/>
          <p:cNvSpPr/>
          <p:nvPr>
            <p:ph idx="2" type="pic"/>
          </p:nvPr>
        </p:nvSpPr>
        <p:spPr>
          <a:xfrm>
            <a:off x="8134350" y="990600"/>
            <a:ext cx="3714750" cy="5095875"/>
          </a:xfrm>
          <a:prstGeom prst="rect">
            <a:avLst/>
          </a:prstGeom>
          <a:noFill/>
          <a:ln>
            <a:noFill/>
          </a:ln>
        </p:spPr>
      </p:sp>
      <p:sp>
        <p:nvSpPr>
          <p:cNvPr id="36" name="Google Shape;36;p10"/>
          <p:cNvSpPr txBox="1"/>
          <p:nvPr>
            <p:ph idx="3" type="body"/>
          </p:nvPr>
        </p:nvSpPr>
        <p:spPr>
          <a:xfrm>
            <a:off x="836613" y="990600"/>
            <a:ext cx="6983412" cy="5095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37" name="Google Shape;37;p10"/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descr="Logotipo, nome da empresa&#10;&#10;Descrição gerada automaticamente" id="38" name="Google Shape;38;p10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6342611"/>
              <a:ext cx="515389" cy="515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" name="Google Shape;39;p10"/>
            <p:cNvSpPr/>
            <p:nvPr/>
          </p:nvSpPr>
          <p:spPr>
            <a:xfrm>
              <a:off x="1" y="0"/>
              <a:ext cx="116377" cy="6342611"/>
            </a:xfrm>
            <a:prstGeom prst="rect">
              <a:avLst/>
            </a:prstGeom>
            <a:solidFill>
              <a:srgbClr val="0398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0" name="Google Shape;40;p10"/>
            <p:cNvSpPr/>
            <p:nvPr/>
          </p:nvSpPr>
          <p:spPr>
            <a:xfrm>
              <a:off x="116379" y="-1"/>
              <a:ext cx="399010" cy="6342611"/>
            </a:xfrm>
            <a:prstGeom prst="rect">
              <a:avLst/>
            </a:prstGeom>
            <a:solidFill>
              <a:srgbClr val="014F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1" name="Google Shape;41;p10"/>
            <p:cNvSpPr/>
            <p:nvPr/>
          </p:nvSpPr>
          <p:spPr>
            <a:xfrm rot="5400000">
              <a:off x="6295505" y="961506"/>
              <a:ext cx="116377" cy="1167661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2" name="Google Shape;42;p10"/>
            <p:cNvSpPr/>
            <p:nvPr/>
          </p:nvSpPr>
          <p:spPr>
            <a:xfrm rot="5400000">
              <a:off x="6154189" y="703810"/>
              <a:ext cx="399010" cy="11676612"/>
            </a:xfrm>
            <a:prstGeom prst="rect">
              <a:avLst/>
            </a:prstGeom>
            <a:solidFill>
              <a:srgbClr val="026A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3" name="Google Shape;43;p10"/>
            <p:cNvSpPr txBox="1"/>
            <p:nvPr/>
          </p:nvSpPr>
          <p:spPr>
            <a:xfrm>
              <a:off x="515387" y="6388227"/>
              <a:ext cx="16161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@tiacademybrasil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lide de Título">
  <p:cSld name="1_Slide de Título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idx="1" type="body"/>
          </p:nvPr>
        </p:nvSpPr>
        <p:spPr>
          <a:xfrm>
            <a:off x="962018" y="304800"/>
            <a:ext cx="6858008" cy="4476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014F52"/>
              </a:buClr>
              <a:buSzPts val="2400"/>
              <a:buNone/>
              <a:defRPr sz="2400">
                <a:solidFill>
                  <a:srgbClr val="014F5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228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24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2286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20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2286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18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2286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026A6E"/>
              </a:buClr>
              <a:buSzPts val="1800"/>
              <a:buNone/>
              <a:defRPr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46" name="Google Shape;46;p11"/>
          <p:cNvSpPr/>
          <p:nvPr/>
        </p:nvSpPr>
        <p:spPr>
          <a:xfrm>
            <a:off x="790575" y="304801"/>
            <a:ext cx="45719" cy="447675"/>
          </a:xfrm>
          <a:prstGeom prst="rect">
            <a:avLst/>
          </a:prstGeom>
          <a:solidFill>
            <a:srgbClr val="03989E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" name="Google Shape;47;p11"/>
          <p:cNvSpPr/>
          <p:nvPr/>
        </p:nvSpPr>
        <p:spPr>
          <a:xfrm>
            <a:off x="840271" y="304800"/>
            <a:ext cx="121746" cy="447675"/>
          </a:xfrm>
          <a:prstGeom prst="rect">
            <a:avLst/>
          </a:prstGeom>
          <a:solidFill>
            <a:srgbClr val="014F5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11"/>
          <p:cNvSpPr/>
          <p:nvPr>
            <p:ph idx="2" type="pic"/>
          </p:nvPr>
        </p:nvSpPr>
        <p:spPr>
          <a:xfrm>
            <a:off x="8134350" y="0"/>
            <a:ext cx="4057650" cy="6858000"/>
          </a:xfrm>
          <a:prstGeom prst="flowChartInputOutput">
            <a:avLst/>
          </a:prstGeom>
          <a:noFill/>
          <a:ln>
            <a:noFill/>
          </a:ln>
        </p:spPr>
      </p:sp>
      <p:sp>
        <p:nvSpPr>
          <p:cNvPr id="49" name="Google Shape;49;p11"/>
          <p:cNvSpPr txBox="1"/>
          <p:nvPr>
            <p:ph idx="3" type="body"/>
          </p:nvPr>
        </p:nvSpPr>
        <p:spPr>
          <a:xfrm>
            <a:off x="836613" y="990600"/>
            <a:ext cx="6983412" cy="50958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81000" lvl="0" marL="4572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indent="-355600" lvl="1" marL="914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2pPr>
            <a:lvl3pPr indent="-342900" lvl="2" marL="1371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indent="-330200" lvl="3" marL="1828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5pPr>
            <a:lvl6pPr indent="-342900" lvl="5" marL="27432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grpSp>
        <p:nvGrpSpPr>
          <p:cNvPr id="50" name="Google Shape;50;p11"/>
          <p:cNvGrpSpPr/>
          <p:nvPr/>
        </p:nvGrpSpPr>
        <p:grpSpPr>
          <a:xfrm>
            <a:off x="0" y="-1"/>
            <a:ext cx="12192000" cy="6858001"/>
            <a:chOff x="0" y="-1"/>
            <a:chExt cx="12192000" cy="6858001"/>
          </a:xfrm>
        </p:grpSpPr>
        <p:pic>
          <p:nvPicPr>
            <p:cNvPr descr="Logotipo, nome da empresa&#10;&#10;Descrição gerada automaticamente" id="51" name="Google Shape;51;p11"/>
            <p:cNvPicPr preferRelativeResize="0"/>
            <p:nvPr/>
          </p:nvPicPr>
          <p:blipFill rotWithShape="1">
            <a:blip r:embed="rId2">
              <a:alphaModFix/>
            </a:blip>
            <a:srcRect b="0" l="0" r="0" t="0"/>
            <a:stretch/>
          </p:blipFill>
          <p:spPr>
            <a:xfrm>
              <a:off x="0" y="6342611"/>
              <a:ext cx="515389" cy="515389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2" name="Google Shape;52;p11"/>
            <p:cNvSpPr/>
            <p:nvPr/>
          </p:nvSpPr>
          <p:spPr>
            <a:xfrm>
              <a:off x="1" y="0"/>
              <a:ext cx="116377" cy="6342611"/>
            </a:xfrm>
            <a:prstGeom prst="rect">
              <a:avLst/>
            </a:prstGeom>
            <a:solidFill>
              <a:srgbClr val="03989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3" name="Google Shape;53;p11"/>
            <p:cNvSpPr/>
            <p:nvPr/>
          </p:nvSpPr>
          <p:spPr>
            <a:xfrm>
              <a:off x="116379" y="-1"/>
              <a:ext cx="399010" cy="6342611"/>
            </a:xfrm>
            <a:prstGeom prst="rect">
              <a:avLst/>
            </a:prstGeom>
            <a:solidFill>
              <a:srgbClr val="014F5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4" name="Google Shape;54;p11"/>
            <p:cNvSpPr/>
            <p:nvPr/>
          </p:nvSpPr>
          <p:spPr>
            <a:xfrm rot="5400000">
              <a:off x="6295505" y="961506"/>
              <a:ext cx="116377" cy="11676611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5" name="Google Shape;55;p11"/>
            <p:cNvSpPr/>
            <p:nvPr/>
          </p:nvSpPr>
          <p:spPr>
            <a:xfrm rot="5400000">
              <a:off x="6154189" y="703810"/>
              <a:ext cx="399010" cy="11676612"/>
            </a:xfrm>
            <a:prstGeom prst="rect">
              <a:avLst/>
            </a:prstGeom>
            <a:solidFill>
              <a:srgbClr val="026A6E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56" name="Google Shape;56;p11"/>
            <p:cNvSpPr txBox="1"/>
            <p:nvPr/>
          </p:nvSpPr>
          <p:spPr>
            <a:xfrm>
              <a:off x="515387" y="6388227"/>
              <a:ext cx="1616148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sp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b="0" i="0" lang="pt-BR" sz="1400" u="none" cap="none" strike="noStrike">
                  <a:solidFill>
                    <a:schemeClr val="lt1"/>
                  </a:solidFill>
                  <a:latin typeface="Roboto"/>
                  <a:ea typeface="Roboto"/>
                  <a:cs typeface="Roboto"/>
                  <a:sym typeface="Roboto"/>
                </a:rPr>
                <a:t>@tiacademybrasil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7"/>
          <p:cNvSpPr txBox="1"/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26A6E"/>
              </a:buClr>
              <a:buSzPts val="4400"/>
              <a:buFont typeface="Roboto"/>
              <a:buNone/>
              <a:defRPr b="0" i="0" sz="4400" u="none" cap="none" strike="noStrike">
                <a:solidFill>
                  <a:srgbClr val="026A6E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7"/>
          <p:cNvSpPr txBox="1"/>
          <p:nvPr>
            <p:ph idx="1" type="body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p7"/>
          <p:cNvSpPr txBox="1"/>
          <p:nvPr>
            <p:ph idx="10" type="dt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" name="Google Shape;9;p7"/>
          <p:cNvSpPr txBox="1"/>
          <p:nvPr>
            <p:ph idx="11" type="ftr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0" name="Google Shape;10;p7"/>
          <p:cNvSpPr txBox="1"/>
          <p:nvPr>
            <p:ph idx="12" type="sldNum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6.png"/><Relationship Id="rId4" Type="http://schemas.openxmlformats.org/officeDocument/2006/relationships/image" Target="../media/image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Laptop em cima de teclado de computador&#10;&#10;Descrição gerada automaticamente" id="61" name="Google Shape;61;p1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27734" l="0" r="0" t="27734"/>
          <a:stretch/>
        </p:blipFill>
        <p:spPr>
          <a:xfrm>
            <a:off x="1" y="0"/>
            <a:ext cx="12192000" cy="3619502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"/>
          <p:cNvSpPr txBox="1"/>
          <p:nvPr>
            <p:ph idx="1" type="body"/>
          </p:nvPr>
        </p:nvSpPr>
        <p:spPr>
          <a:xfrm>
            <a:off x="5467350" y="4124844"/>
            <a:ext cx="6431290" cy="154305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F52"/>
              </a:buClr>
              <a:buSzPts val="4000"/>
              <a:buNone/>
            </a:pPr>
            <a:r>
              <a:rPr lang="pt-BR"/>
              <a:t>Exercícios POO</a:t>
            </a:r>
            <a:endParaRPr/>
          </a:p>
        </p:txBody>
      </p:sp>
      <p:sp>
        <p:nvSpPr>
          <p:cNvPr id="63" name="Google Shape;63;p1"/>
          <p:cNvSpPr txBox="1"/>
          <p:nvPr>
            <p:ph idx="3" type="body"/>
          </p:nvPr>
        </p:nvSpPr>
        <p:spPr>
          <a:xfrm>
            <a:off x="5467347" y="5701141"/>
            <a:ext cx="6431290" cy="64360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14F52"/>
              </a:buClr>
              <a:buSzPts val="2400"/>
              <a:buNone/>
            </a:pPr>
            <a:r>
              <a:rPr lang="pt-BR"/>
              <a:t>Equipe TI Academy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3"/>
          <p:cNvSpPr txBox="1"/>
          <p:nvPr>
            <p:ph idx="1" type="body"/>
          </p:nvPr>
        </p:nvSpPr>
        <p:spPr>
          <a:xfrm>
            <a:off x="962018" y="304800"/>
            <a:ext cx="10830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24"/>
              <a:buNone/>
            </a:pPr>
            <a:r>
              <a:rPr lang="pt-BR"/>
              <a:t>LabTech - Exercício 1</a:t>
            </a:r>
            <a:endParaRPr/>
          </a:p>
        </p:txBody>
      </p:sp>
      <p:sp>
        <p:nvSpPr>
          <p:cNvPr id="69" name="Google Shape;69;p3"/>
          <p:cNvSpPr txBox="1"/>
          <p:nvPr>
            <p:ph idx="4294967295" type="body"/>
          </p:nvPr>
        </p:nvSpPr>
        <p:spPr>
          <a:xfrm>
            <a:off x="836625" y="3272125"/>
            <a:ext cx="6601500" cy="29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20000"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40000"/>
              <a:buNone/>
            </a:pPr>
            <a:r>
              <a:rPr lang="pt-BR" sz="2000"/>
              <a:t>Neste diagrama, existem algumas práticas que podemos aplicar para </a:t>
            </a:r>
            <a:r>
              <a:rPr lang="pt-BR" sz="2000"/>
              <a:t>melhorá-lo,</a:t>
            </a:r>
            <a:r>
              <a:rPr lang="pt-BR" sz="2000"/>
              <a:t> como por exemplo usar conceitos de orientação a objeto. Dentre os problemas do diagrama, podemos ver principalmente classes que </a:t>
            </a:r>
            <a:r>
              <a:rPr lang="pt-BR" sz="2000"/>
              <a:t>têm</a:t>
            </a:r>
            <a:r>
              <a:rPr lang="pt-BR" sz="2000"/>
              <a:t> atributos em comum.</a:t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40000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40000"/>
              <a:buNone/>
            </a:pPr>
            <a:r>
              <a:rPr lang="pt-BR" sz="2000"/>
              <a:t>Usando seus conhecimentos adquiridos, aplique o conceito de herança e polimorfismo nessas classes, respeitando os pilares da orientação a objeto.</a:t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40000"/>
              <a:buNone/>
            </a:pPr>
            <a:r>
              <a:t/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ct val="140000"/>
              <a:buNone/>
            </a:pPr>
            <a:r>
              <a:rPr lang="pt-BR" sz="2000"/>
              <a:t>Você deverá criar classes C#, aplicando os conceitos de orientação a objeto.</a:t>
            </a:r>
            <a:endParaRPr sz="2000"/>
          </a:p>
        </p:txBody>
      </p:sp>
      <p:pic>
        <p:nvPicPr>
          <p:cNvPr descr="Tela de computador com texto preto sobre fundo branco&#10;&#10;Descrição gerada automaticamente com confiança média" id="70" name="Google Shape;70;p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03" l="0" r="0" t="1511"/>
          <a:stretch/>
        </p:blipFill>
        <p:spPr>
          <a:xfrm>
            <a:off x="7643901" y="990600"/>
            <a:ext cx="4205200" cy="5095872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11025" y="1587513"/>
            <a:ext cx="6852700" cy="140302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72" name="Google Shape;72;p3"/>
          <p:cNvSpPr txBox="1"/>
          <p:nvPr>
            <p:ph idx="4294967295" type="body"/>
          </p:nvPr>
        </p:nvSpPr>
        <p:spPr>
          <a:xfrm>
            <a:off x="962025" y="858325"/>
            <a:ext cx="4999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pt-BR" sz="2300"/>
              <a:t>Analise o diagrama a seguir:</a:t>
            </a:r>
            <a:endParaRPr sz="23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154bad80bb3_1_0"/>
          <p:cNvSpPr txBox="1"/>
          <p:nvPr>
            <p:ph idx="1" type="body"/>
          </p:nvPr>
        </p:nvSpPr>
        <p:spPr>
          <a:xfrm>
            <a:off x="962018" y="304800"/>
            <a:ext cx="10830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24"/>
              <a:buNone/>
            </a:pPr>
            <a:r>
              <a:rPr lang="pt-BR"/>
              <a:t>LabTech - Exercício 2</a:t>
            </a:r>
            <a:endParaRPr/>
          </a:p>
        </p:txBody>
      </p:sp>
      <p:sp>
        <p:nvSpPr>
          <p:cNvPr id="78" name="Google Shape;78;g154bad80bb3_1_0"/>
          <p:cNvSpPr txBox="1"/>
          <p:nvPr>
            <p:ph idx="4294967295" type="body"/>
          </p:nvPr>
        </p:nvSpPr>
        <p:spPr>
          <a:xfrm>
            <a:off x="836625" y="3272125"/>
            <a:ext cx="6601500" cy="29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pt-BR" sz="2000"/>
              <a:t>Considerando os conceitos de abstração, implemente (escreva elas em código) essas duas classes no C#. Observe que elas se relacionam sem utilizar herança.</a:t>
            </a:r>
            <a:endParaRPr sz="2000"/>
          </a:p>
        </p:txBody>
      </p:sp>
      <p:pic>
        <p:nvPicPr>
          <p:cNvPr descr="Tela de computador com texto preto sobre fundo branco&#10;&#10;Descrição gerada automaticamente com confiança média" id="79" name="Google Shape;79;g154bad80bb3_1_0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03" l="0" r="0" t="1512"/>
          <a:stretch/>
        </p:blipFill>
        <p:spPr>
          <a:xfrm>
            <a:off x="7643901" y="990600"/>
            <a:ext cx="4205199" cy="50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0" name="Google Shape;80;g154bad80bb3_1_0"/>
          <p:cNvSpPr txBox="1"/>
          <p:nvPr>
            <p:ph idx="4294967295" type="body"/>
          </p:nvPr>
        </p:nvSpPr>
        <p:spPr>
          <a:xfrm>
            <a:off x="962025" y="858325"/>
            <a:ext cx="4999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pt-BR" sz="2300"/>
              <a:t>Analise o diagrama a seguir:</a:t>
            </a:r>
            <a:endParaRPr sz="2300"/>
          </a:p>
        </p:txBody>
      </p:sp>
      <p:pic>
        <p:nvPicPr>
          <p:cNvPr id="81" name="Google Shape;81;g154bad80bb3_1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16625" y="1411850"/>
            <a:ext cx="4850975" cy="1582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154bad80bb3_1_9"/>
          <p:cNvSpPr txBox="1"/>
          <p:nvPr>
            <p:ph idx="1" type="body"/>
          </p:nvPr>
        </p:nvSpPr>
        <p:spPr>
          <a:xfrm>
            <a:off x="962018" y="304800"/>
            <a:ext cx="108300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SzPts val="2824"/>
              <a:buNone/>
            </a:pPr>
            <a:r>
              <a:rPr lang="pt-BR"/>
              <a:t>LabTech - Exercício 3</a:t>
            </a:r>
            <a:endParaRPr/>
          </a:p>
        </p:txBody>
      </p:sp>
      <p:sp>
        <p:nvSpPr>
          <p:cNvPr id="87" name="Google Shape;87;g154bad80bb3_1_9"/>
          <p:cNvSpPr txBox="1"/>
          <p:nvPr>
            <p:ph idx="4294967295" type="body"/>
          </p:nvPr>
        </p:nvSpPr>
        <p:spPr>
          <a:xfrm>
            <a:off x="836625" y="3272125"/>
            <a:ext cx="6601500" cy="2919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pt-BR" sz="2000"/>
              <a:t>Nela, há um problema que fere o </a:t>
            </a:r>
            <a:r>
              <a:rPr lang="pt-BR" sz="2000"/>
              <a:t>princípio</a:t>
            </a:r>
            <a:r>
              <a:rPr lang="pt-BR" sz="2000"/>
              <a:t> de encapsulamento na orientação a objeto.</a:t>
            </a:r>
            <a:endParaRPr sz="2000"/>
          </a:p>
          <a:p>
            <a:pPr indent="0" lvl="0" marL="0" rtl="0" algn="just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pt-BR" sz="2000"/>
              <a:t>Reescreva essa classe, de modo a respeitar esse pilar da orientação a objeto.</a:t>
            </a:r>
            <a:endParaRPr sz="2000"/>
          </a:p>
        </p:txBody>
      </p:sp>
      <p:pic>
        <p:nvPicPr>
          <p:cNvPr descr="Tela de computador com texto preto sobre fundo branco&#10;&#10;Descrição gerada automaticamente com confiança média" id="88" name="Google Shape;88;g154bad80bb3_1_9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1503" l="0" r="0" t="1512"/>
          <a:stretch/>
        </p:blipFill>
        <p:spPr>
          <a:xfrm>
            <a:off x="7643901" y="990600"/>
            <a:ext cx="4205199" cy="5095875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g154bad80bb3_1_9"/>
          <p:cNvSpPr txBox="1"/>
          <p:nvPr>
            <p:ph idx="4294967295" type="body"/>
          </p:nvPr>
        </p:nvSpPr>
        <p:spPr>
          <a:xfrm>
            <a:off x="962025" y="858325"/>
            <a:ext cx="4999500" cy="44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just">
              <a:lnSpc>
                <a:spcPct val="80000"/>
              </a:lnSpc>
              <a:spcBef>
                <a:spcPts val="1000"/>
              </a:spcBef>
              <a:spcAft>
                <a:spcPts val="0"/>
              </a:spcAft>
              <a:buSzPts val="2800"/>
              <a:buNone/>
            </a:pPr>
            <a:r>
              <a:rPr lang="pt-BR" sz="2300"/>
              <a:t>Analise a classe C# a seguir:</a:t>
            </a:r>
            <a:endParaRPr sz="2300"/>
          </a:p>
        </p:txBody>
      </p:sp>
      <p:pic>
        <p:nvPicPr>
          <p:cNvPr id="90" name="Google Shape;90;g154bad80bb3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59125" y="1458325"/>
            <a:ext cx="3458863" cy="1661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